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72" r:id="rId14"/>
    <p:sldId id="267" r:id="rId15"/>
    <p:sldId id="269" r:id="rId16"/>
    <p:sldId id="270" r:id="rId17"/>
    <p:sldId id="271" r:id="rId18"/>
    <p:sldId id="273" r:id="rId19"/>
    <p:sldId id="274" r:id="rId20"/>
    <p:sldId id="275" r:id="rId21"/>
    <p:sldId id="276" r:id="rId22"/>
    <p:sldId id="277" r:id="rId23"/>
    <p:sldId id="278" r:id="rId24"/>
    <p:sldId id="279" r:id="rId25"/>
    <p:sldId id="284" r:id="rId26"/>
    <p:sldId id="280" r:id="rId27"/>
    <p:sldId id="281" r:id="rId28"/>
    <p:sldId id="285" r:id="rId29"/>
    <p:sldId id="282" r:id="rId30"/>
    <p:sldId id="28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GB"/>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2859834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10737BE-38FF-4384-ABD1-4BF6835C51D0}" type="datetimeFigureOut">
              <a:rPr lang="en-GB" smtClean="0"/>
              <a:t>23/07/2024</a:t>
            </a:fld>
            <a:endParaRPr lang="en-GB"/>
          </a:p>
        </p:txBody>
      </p:sp>
      <p:sp>
        <p:nvSpPr>
          <p:cNvPr id="6" name="Footer Placeholder 5"/>
          <p:cNvSpPr>
            <a:spLocks noGrp="1"/>
          </p:cNvSpPr>
          <p:nvPr>
            <p:ph type="ftr" sz="quarter" idx="11"/>
          </p:nvPr>
        </p:nvSpPr>
        <p:spPr/>
        <p:txBody>
          <a:bodyPr/>
          <a:lstStyle/>
          <a:p>
            <a:endParaRPr lang="en-GB"/>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3841812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p:txBody>
          <a:bodyPr/>
          <a:lstStyle/>
          <a:p>
            <a:endParaRPr lang="en-GB"/>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2969003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p:txBody>
          <a:bodyPr/>
          <a:lstStyle/>
          <a:p>
            <a:endParaRPr lang="en-GB"/>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3934414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p:txBody>
          <a:bodyPr/>
          <a:lstStyle/>
          <a:p>
            <a:endParaRPr lang="en-GB"/>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199408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0737BE-38FF-4384-ABD1-4BF6835C51D0}" type="datetimeFigureOut">
              <a:rPr lang="en-GB" smtClean="0"/>
              <a:t>23/07/2024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3072072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0737BE-38FF-4384-ABD1-4BF6835C51D0}" type="datetimeFigureOut">
              <a:rPr lang="en-GB" smtClean="0"/>
              <a:t>23/07/2024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1729123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a:xfrm>
            <a:off x="516133" y="6387910"/>
            <a:ext cx="3859795" cy="228660"/>
          </a:xfrm>
        </p:spPr>
        <p:txBody>
          <a:bodyPr/>
          <a:lstStyle/>
          <a:p>
            <a:endParaRPr lang="en-GB"/>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3236625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a:xfrm>
            <a:off x="538546" y="6365498"/>
            <a:ext cx="3859795" cy="228660"/>
          </a:xfrm>
        </p:spPr>
        <p:txBody>
          <a:bodyPr/>
          <a:lstStyle/>
          <a:p>
            <a:endParaRPr lang="en-GB"/>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423749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3837295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10737BE-38FF-4384-ABD1-4BF6835C51D0}" type="datetimeFigureOut">
              <a:rPr lang="en-GB" smtClean="0"/>
              <a:t>23/07/2024</a:t>
            </a:fld>
            <a:endParaRPr lang="en-GB"/>
          </a:p>
        </p:txBody>
      </p:sp>
      <p:sp>
        <p:nvSpPr>
          <p:cNvPr id="5" name="Footer Placeholder 4"/>
          <p:cNvSpPr>
            <a:spLocks noGrp="1"/>
          </p:cNvSpPr>
          <p:nvPr>
            <p:ph type="ftr" sz="quarter" idx="11"/>
          </p:nvPr>
        </p:nvSpPr>
        <p:spPr/>
        <p:txBody>
          <a:bodyPr/>
          <a:lstStyle/>
          <a:p>
            <a:endParaRPr lang="en-GB"/>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120158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0737BE-38FF-4384-ABD1-4BF6835C51D0}" type="datetimeFigureOut">
              <a:rPr lang="en-GB" smtClean="0"/>
              <a:t>23/07/2024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2749166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0737BE-38FF-4384-ABD1-4BF6835C51D0}" type="datetimeFigureOut">
              <a:rPr lang="en-GB" smtClean="0"/>
              <a:t>23/07/2024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1325742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0737BE-38FF-4384-ABD1-4BF6835C51D0}" type="datetimeFigureOut">
              <a:rPr lang="en-GB" smtClean="0"/>
              <a:t>23/07/2024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318386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410737BE-38FF-4384-ABD1-4BF6835C51D0}" type="datetimeFigureOut">
              <a:rPr lang="en-GB" smtClean="0"/>
              <a:t>23/07/2024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270184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10737BE-38FF-4384-ABD1-4BF6835C51D0}" type="datetimeFigureOut">
              <a:rPr lang="en-GB" smtClean="0"/>
              <a:t>23/07/2024</a:t>
            </a:fld>
            <a:endParaRPr lang="en-GB"/>
          </a:p>
        </p:txBody>
      </p:sp>
      <p:sp>
        <p:nvSpPr>
          <p:cNvPr id="6" name="Footer Placeholder 5"/>
          <p:cNvSpPr>
            <a:spLocks noGrp="1"/>
          </p:cNvSpPr>
          <p:nvPr>
            <p:ph type="ftr" sz="quarter" idx="11"/>
          </p:nvPr>
        </p:nvSpPr>
        <p:spPr/>
        <p:txBody>
          <a:bodyPr/>
          <a:lstStyle/>
          <a:p>
            <a:endParaRPr lang="en-GB"/>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249935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10737BE-38FF-4384-ABD1-4BF6835C51D0}" type="datetimeFigureOut">
              <a:rPr lang="en-GB" smtClean="0"/>
              <a:t>23/07/2024</a:t>
            </a:fld>
            <a:endParaRPr lang="en-GB"/>
          </a:p>
        </p:txBody>
      </p:sp>
      <p:sp>
        <p:nvSpPr>
          <p:cNvPr id="6" name="Footer Placeholder 5"/>
          <p:cNvSpPr>
            <a:spLocks noGrp="1"/>
          </p:cNvSpPr>
          <p:nvPr>
            <p:ph type="ftr" sz="quarter" idx="11"/>
          </p:nvPr>
        </p:nvSpPr>
        <p:spPr/>
        <p:txBody>
          <a:bodyPr/>
          <a:lstStyle/>
          <a:p>
            <a:endParaRPr lang="en-GB"/>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A3561223-8950-42F8-9A9C-7373E0995A6D}" type="slidenum">
              <a:rPr lang="en-GB" smtClean="0"/>
              <a:t>‹#›</a:t>
            </a:fld>
            <a:endParaRPr lang="en-GB"/>
          </a:p>
        </p:txBody>
      </p:sp>
    </p:spTree>
    <p:extLst>
      <p:ext uri="{BB962C8B-B14F-4D97-AF65-F5344CB8AC3E}">
        <p14:creationId xmlns:p14="http://schemas.microsoft.com/office/powerpoint/2010/main" val="758045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410737BE-38FF-4384-ABD1-4BF6835C51D0}" type="datetimeFigureOut">
              <a:rPr lang="en-GB" smtClean="0"/>
              <a:t>23/07/2024</a:t>
            </a:fld>
            <a:endParaRPr lang="en-GB"/>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GB"/>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A3561223-8950-42F8-9A9C-7373E0995A6D}" type="slidenum">
              <a:rPr lang="en-GB" smtClean="0"/>
              <a:t>‹#›</a:t>
            </a:fld>
            <a:endParaRPr lang="en-GB"/>
          </a:p>
        </p:txBody>
      </p:sp>
    </p:spTree>
    <p:extLst>
      <p:ext uri="{BB962C8B-B14F-4D97-AF65-F5344CB8AC3E}">
        <p14:creationId xmlns:p14="http://schemas.microsoft.com/office/powerpoint/2010/main" val="3619791672"/>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18" r:id="rId12"/>
    <p:sldLayoutId id="2147483919" r:id="rId13"/>
    <p:sldLayoutId id="2147483920" r:id="rId14"/>
    <p:sldLayoutId id="2147483921" r:id="rId15"/>
    <p:sldLayoutId id="2147483922" r:id="rId16"/>
    <p:sldLayoutId id="214748392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Relationships, Health and Sex Education in</a:t>
            </a:r>
          </a:p>
        </p:txBody>
      </p:sp>
      <p:sp>
        <p:nvSpPr>
          <p:cNvPr id="3" name="Subtitle 2"/>
          <p:cNvSpPr>
            <a:spLocks noGrp="1"/>
          </p:cNvSpPr>
          <p:nvPr>
            <p:ph type="subTitle" idx="1"/>
          </p:nvPr>
        </p:nvSpPr>
        <p:spPr/>
        <p:txBody>
          <a:bodyPr/>
          <a:lstStyle/>
          <a:p>
            <a:r>
              <a:rPr lang="en-GB" dirty="0"/>
              <a:t>Moorfield Primary School</a:t>
            </a:r>
          </a:p>
        </p:txBody>
      </p:sp>
    </p:spTree>
    <p:extLst>
      <p:ext uri="{BB962C8B-B14F-4D97-AF65-F5344CB8AC3E}">
        <p14:creationId xmlns:p14="http://schemas.microsoft.com/office/powerpoint/2010/main" val="4111850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IMPACT</a:t>
            </a:r>
            <a:br>
              <a:rPr lang="en-GB" dirty="0"/>
            </a:br>
            <a:r>
              <a:rPr lang="en-GB" dirty="0"/>
              <a:t>What our children achieve</a:t>
            </a:r>
          </a:p>
        </p:txBody>
      </p:sp>
      <p:sp>
        <p:nvSpPr>
          <p:cNvPr id="3" name="Content Placeholder 2"/>
          <p:cNvSpPr>
            <a:spLocks noGrp="1"/>
          </p:cNvSpPr>
          <p:nvPr>
            <p:ph idx="1"/>
          </p:nvPr>
        </p:nvSpPr>
        <p:spPr>
          <a:xfrm>
            <a:off x="323528" y="2204864"/>
            <a:ext cx="8496944" cy="4392488"/>
          </a:xfrm>
        </p:spPr>
        <p:txBody>
          <a:bodyPr>
            <a:noAutofit/>
          </a:bodyPr>
          <a:lstStyle/>
          <a:p>
            <a:pPr fontAlgn="base"/>
            <a:r>
              <a:rPr lang="en-GB" sz="1400" b="1" dirty="0"/>
              <a:t>Consistent coverage of our sequenced and balanced curriculum gives pupils the knowledge, skills, and attributes they need to keep themselves healthy and safe and to prepare them for life and work in modern Britain. Personal, Social, Health and Economic (PSHE) education is a school subject through which pupils develop the knowledge, skills and attributes they need to manage their lives, now and in the future. We strive to ensure that by the end of their time with us at Moorfield each child will:</a:t>
            </a:r>
          </a:p>
          <a:p>
            <a:pPr fontAlgn="base"/>
            <a:r>
              <a:rPr lang="en-GB" sz="1400" b="1" dirty="0"/>
              <a:t>Recognise and apply the British Values</a:t>
            </a:r>
            <a:br>
              <a:rPr lang="en-GB" sz="1400" b="1" dirty="0"/>
            </a:br>
            <a:r>
              <a:rPr lang="en-GB" sz="1400" b="1" dirty="0"/>
              <a:t>Be able to recognise, understand and manage their own emotions</a:t>
            </a:r>
            <a:br>
              <a:rPr lang="en-GB" sz="1400" b="1" dirty="0"/>
            </a:br>
            <a:r>
              <a:rPr lang="en-GB" sz="1400" b="1" dirty="0"/>
              <a:t>• Understand who they can rely on and ask for support.</a:t>
            </a:r>
            <a:br>
              <a:rPr lang="en-GB" sz="1400" b="1" dirty="0"/>
            </a:br>
            <a:r>
              <a:rPr lang="en-GB" sz="1400" b="1" dirty="0"/>
              <a:t>• Look after their own mental health and ask for support where necessary.</a:t>
            </a:r>
            <a:br>
              <a:rPr lang="en-GB" sz="1400" b="1" dirty="0"/>
            </a:br>
            <a:r>
              <a:rPr lang="en-GB" sz="1400" b="1" dirty="0"/>
              <a:t>• Be on their way to maintaining a healthy lifestyle.</a:t>
            </a:r>
          </a:p>
          <a:p>
            <a:pPr fontAlgn="base"/>
            <a:r>
              <a:rPr lang="en-GB" sz="1400" b="1" dirty="0"/>
              <a:t>Recognise differences and have an understanding of diversity.</a:t>
            </a:r>
            <a:br>
              <a:rPr lang="en-GB" sz="1400" b="1" dirty="0"/>
            </a:br>
            <a:r>
              <a:rPr lang="en-GB" sz="1400" b="1" dirty="0"/>
              <a:t>Apply learnt skills in real life situations</a:t>
            </a:r>
            <a:br>
              <a:rPr lang="en-GB" sz="1400" b="1" dirty="0"/>
            </a:br>
            <a:r>
              <a:rPr lang="en-GB" sz="1400" b="1" dirty="0"/>
              <a:t>• Demonstrate self-confidence and self-esteem.</a:t>
            </a:r>
            <a:br>
              <a:rPr lang="en-GB" sz="1400" b="1" dirty="0"/>
            </a:br>
            <a:r>
              <a:rPr lang="en-GB" sz="1400" b="1" dirty="0"/>
              <a:t>• Have developed and maintained healthy relationships with peers and adults.</a:t>
            </a:r>
            <a:br>
              <a:rPr lang="en-GB" sz="1400" b="1" dirty="0"/>
            </a:br>
            <a:r>
              <a:rPr lang="en-GB" sz="1400" b="1" dirty="0"/>
              <a:t>• Understand the physical aspects involved in the teaching of RSE at the level appropriate to them as an individual.</a:t>
            </a:r>
            <a:br>
              <a:rPr lang="en-GB" sz="1400" b="1" dirty="0"/>
            </a:br>
            <a:r>
              <a:rPr lang="en-GB" sz="1400" b="1" dirty="0"/>
              <a:t>• Show respect to themselves and others.</a:t>
            </a:r>
          </a:p>
          <a:p>
            <a:endParaRPr lang="en-GB" sz="1400" dirty="0"/>
          </a:p>
        </p:txBody>
      </p:sp>
    </p:spTree>
    <p:extLst>
      <p:ext uri="{BB962C8B-B14F-4D97-AF65-F5344CB8AC3E}">
        <p14:creationId xmlns:p14="http://schemas.microsoft.com/office/powerpoint/2010/main" val="907864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PURPOSE</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The aims of Relationship, Sex and Health Education (RSHE) at Moorfield Primary School are to :</a:t>
            </a:r>
          </a:p>
          <a:p>
            <a:r>
              <a:rPr lang="en-GB" sz="2000" b="1" dirty="0"/>
              <a:t>Provide a framework in which sensitive discussions can take place.</a:t>
            </a:r>
          </a:p>
          <a:p>
            <a:r>
              <a:rPr lang="en-GB" sz="2000" b="1" dirty="0"/>
              <a:t>Help pupils develop feelings of dignity, self-worth, self-respect, confidence and empathy.</a:t>
            </a:r>
          </a:p>
          <a:p>
            <a:r>
              <a:rPr lang="en-GB" sz="2000" b="1" dirty="0"/>
              <a:t>Prepare pupils for puberty and give them an understanding of sexual development and the importance of health and hygiene.</a:t>
            </a:r>
          </a:p>
          <a:p>
            <a:r>
              <a:rPr lang="en-GB" sz="2000" b="1" dirty="0"/>
              <a:t>Create a positive culture around issues of sexuality and relationships.</a:t>
            </a:r>
          </a:p>
          <a:p>
            <a:r>
              <a:rPr lang="en-GB" sz="2000" b="1" dirty="0"/>
              <a:t>Teach pupils the correct vocabulary to describe themselves and their bodies.</a:t>
            </a:r>
          </a:p>
        </p:txBody>
      </p:sp>
    </p:spTree>
    <p:extLst>
      <p:ext uri="{BB962C8B-B14F-4D97-AF65-F5344CB8AC3E}">
        <p14:creationId xmlns:p14="http://schemas.microsoft.com/office/powerpoint/2010/main" val="46377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8229600" cy="4525963"/>
          </a:xfrm>
        </p:spPr>
        <p:txBody>
          <a:bodyPr>
            <a:normAutofit/>
          </a:bodyPr>
          <a:lstStyle/>
          <a:p>
            <a:pPr marL="0" indent="0">
              <a:buNone/>
            </a:pPr>
            <a:r>
              <a:rPr lang="en-GB" sz="6000" dirty="0"/>
              <a:t>	</a:t>
            </a:r>
          </a:p>
          <a:p>
            <a:pPr marL="0" indent="0">
              <a:buNone/>
            </a:pPr>
            <a:r>
              <a:rPr lang="en-GB" sz="6000" dirty="0"/>
              <a:t>	WHAT IS COVERED?</a:t>
            </a:r>
          </a:p>
        </p:txBody>
      </p:sp>
    </p:spTree>
    <p:extLst>
      <p:ext uri="{BB962C8B-B14F-4D97-AF65-F5344CB8AC3E}">
        <p14:creationId xmlns:p14="http://schemas.microsoft.com/office/powerpoint/2010/main" val="156793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AUTUMN TERM</a:t>
            </a:r>
          </a:p>
        </p:txBody>
      </p:sp>
      <p:sp>
        <p:nvSpPr>
          <p:cNvPr id="3" name="Content Placeholder 2"/>
          <p:cNvSpPr>
            <a:spLocks noGrp="1"/>
          </p:cNvSpPr>
          <p:nvPr>
            <p:ph idx="1"/>
          </p:nvPr>
        </p:nvSpPr>
        <p:spPr/>
        <p:txBody>
          <a:bodyPr>
            <a:normAutofit/>
          </a:bodyPr>
          <a:lstStyle/>
          <a:p>
            <a:pPr marL="0" indent="0">
              <a:buNone/>
            </a:pPr>
            <a:r>
              <a:rPr lang="en-GB" sz="6600" dirty="0"/>
              <a:t>   RELATIONSHIPS</a:t>
            </a:r>
          </a:p>
        </p:txBody>
      </p:sp>
    </p:spTree>
    <p:extLst>
      <p:ext uri="{BB962C8B-B14F-4D97-AF65-F5344CB8AC3E}">
        <p14:creationId xmlns:p14="http://schemas.microsoft.com/office/powerpoint/2010/main" val="2987346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FAMILIES AND FRIENDSHIPS</a:t>
            </a:r>
          </a:p>
        </p:txBody>
      </p:sp>
      <p:sp>
        <p:nvSpPr>
          <p:cNvPr id="3" name="Content Placeholder 2"/>
          <p:cNvSpPr>
            <a:spLocks noGrp="1"/>
          </p:cNvSpPr>
          <p:nvPr>
            <p:ph idx="1"/>
          </p:nvPr>
        </p:nvSpPr>
        <p:spPr/>
        <p:txBody>
          <a:bodyPr>
            <a:normAutofit fontScale="70000" lnSpcReduction="20000"/>
          </a:bodyPr>
          <a:lstStyle/>
          <a:p>
            <a:r>
              <a:rPr lang="en-GB" sz="2800" b="1" dirty="0"/>
              <a:t>Year 1 – Roles of different people, families, feeling cared for</a:t>
            </a:r>
          </a:p>
          <a:p>
            <a:r>
              <a:rPr lang="en-GB" sz="2800" b="1" dirty="0"/>
              <a:t>Year 2 – Making friends, feeling lonely and getting help</a:t>
            </a:r>
          </a:p>
          <a:p>
            <a:r>
              <a:rPr lang="en-GB" sz="2800" b="1" dirty="0"/>
              <a:t>Year 3 – What makes a family, features of family life</a:t>
            </a:r>
          </a:p>
          <a:p>
            <a:r>
              <a:rPr lang="en-GB" sz="2800" b="1" dirty="0"/>
              <a:t>Year 4 - Positive friendships including online</a:t>
            </a:r>
          </a:p>
          <a:p>
            <a:r>
              <a:rPr lang="en-GB" sz="2800" b="1" dirty="0"/>
              <a:t>Year 5 – Managing friendships and peer influence</a:t>
            </a:r>
          </a:p>
          <a:p>
            <a:r>
              <a:rPr lang="en-GB" sz="2800" b="1" dirty="0"/>
              <a:t>Year 6 – Attraction to others, romantic relationships, civil partnership and marriage</a:t>
            </a:r>
          </a:p>
        </p:txBody>
      </p:sp>
    </p:spTree>
    <p:extLst>
      <p:ext uri="{BB962C8B-B14F-4D97-AF65-F5344CB8AC3E}">
        <p14:creationId xmlns:p14="http://schemas.microsoft.com/office/powerpoint/2010/main" val="231469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 RELATIONSHIPS</a:t>
            </a:r>
          </a:p>
        </p:txBody>
      </p:sp>
      <p:sp>
        <p:nvSpPr>
          <p:cNvPr id="3" name="Content Placeholder 2"/>
          <p:cNvSpPr>
            <a:spLocks noGrp="1"/>
          </p:cNvSpPr>
          <p:nvPr>
            <p:ph idx="1"/>
          </p:nvPr>
        </p:nvSpPr>
        <p:spPr/>
        <p:txBody>
          <a:bodyPr>
            <a:normAutofit fontScale="77500" lnSpcReduction="20000"/>
          </a:bodyPr>
          <a:lstStyle/>
          <a:p>
            <a:r>
              <a:rPr lang="en-GB" sz="2400" b="1" dirty="0"/>
              <a:t>Year 1-Recognising privacy, staying safe, seeking permission</a:t>
            </a:r>
          </a:p>
          <a:p>
            <a:r>
              <a:rPr lang="en-GB" sz="2400" b="1" dirty="0"/>
              <a:t>Year 2 – Managing secrets, resisting pressure and getting help, recognising hurtful behaviour</a:t>
            </a:r>
          </a:p>
          <a:p>
            <a:r>
              <a:rPr lang="en-GB" sz="2400" b="1" dirty="0"/>
              <a:t>Year 3 – Personal boundaries, safely responding to others, the impact of hurtful behaviour</a:t>
            </a:r>
          </a:p>
          <a:p>
            <a:r>
              <a:rPr lang="en-GB" sz="2400" b="1" dirty="0"/>
              <a:t>Year 4 – Responding to hurtful behaviour, managing confidentiality, recognising risks online</a:t>
            </a:r>
          </a:p>
          <a:p>
            <a:r>
              <a:rPr lang="en-GB" sz="2400" b="1" dirty="0"/>
              <a:t>Year 5 – Physical contact and feeling safe</a:t>
            </a:r>
          </a:p>
          <a:p>
            <a:r>
              <a:rPr lang="en-GB" sz="2400" b="1" dirty="0"/>
              <a:t>Year 6 – Recognising and managing pressure, consent in different situations.</a:t>
            </a:r>
          </a:p>
          <a:p>
            <a:endParaRPr lang="en-GB" dirty="0"/>
          </a:p>
        </p:txBody>
      </p:sp>
    </p:spTree>
    <p:extLst>
      <p:ext uri="{BB962C8B-B14F-4D97-AF65-F5344CB8AC3E}">
        <p14:creationId xmlns:p14="http://schemas.microsoft.com/office/powerpoint/2010/main" val="1867421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RESPECTING OURSELVES AND OTHERS</a:t>
            </a:r>
          </a:p>
        </p:txBody>
      </p:sp>
      <p:sp>
        <p:nvSpPr>
          <p:cNvPr id="3" name="Content Placeholder 2"/>
          <p:cNvSpPr>
            <a:spLocks noGrp="1"/>
          </p:cNvSpPr>
          <p:nvPr>
            <p:ph idx="1"/>
          </p:nvPr>
        </p:nvSpPr>
        <p:spPr/>
        <p:txBody>
          <a:bodyPr>
            <a:normAutofit fontScale="70000" lnSpcReduction="20000"/>
          </a:bodyPr>
          <a:lstStyle/>
          <a:p>
            <a:r>
              <a:rPr lang="en-GB" sz="2400" b="1" dirty="0"/>
              <a:t>Year 1 - How behaviour affects other, being polite and respectful</a:t>
            </a:r>
          </a:p>
          <a:p>
            <a:r>
              <a:rPr lang="en-GB" sz="2400" b="1" dirty="0"/>
              <a:t>Year 2 – Recognising things in common and differences, playing and working cooperatively, sharing opinions</a:t>
            </a:r>
          </a:p>
          <a:p>
            <a:r>
              <a:rPr lang="en-GB" sz="2400" b="1" dirty="0"/>
              <a:t>Year 3 – Recognising respectful behaviour, the importance of self-respect, courtesy and being polite</a:t>
            </a:r>
          </a:p>
          <a:p>
            <a:r>
              <a:rPr lang="en-GB" sz="2400" b="1" dirty="0"/>
              <a:t>Year 4 – Respecting difference and similarities, discussing difference sensitively</a:t>
            </a:r>
          </a:p>
          <a:p>
            <a:r>
              <a:rPr lang="en-GB" sz="2400" b="1" dirty="0"/>
              <a:t>Year 5 – Responding respectfully to a wide range of people, recognising prejudice and discrimination</a:t>
            </a:r>
          </a:p>
          <a:p>
            <a:r>
              <a:rPr lang="en-GB" sz="2400" b="1" dirty="0"/>
              <a:t>Year 6 – Expressing opinions and respecting other points of view, including discussing topical issues.</a:t>
            </a:r>
          </a:p>
        </p:txBody>
      </p:sp>
    </p:spTree>
    <p:extLst>
      <p:ext uri="{BB962C8B-B14F-4D97-AF65-F5344CB8AC3E}">
        <p14:creationId xmlns:p14="http://schemas.microsoft.com/office/powerpoint/2010/main" val="1730019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SPRING TERM</a:t>
            </a:r>
          </a:p>
        </p:txBody>
      </p:sp>
      <p:sp>
        <p:nvSpPr>
          <p:cNvPr id="3" name="Content Placeholder 2"/>
          <p:cNvSpPr>
            <a:spLocks noGrp="1"/>
          </p:cNvSpPr>
          <p:nvPr>
            <p:ph idx="1"/>
          </p:nvPr>
        </p:nvSpPr>
        <p:spPr/>
        <p:txBody>
          <a:bodyPr>
            <a:normAutofit/>
          </a:bodyPr>
          <a:lstStyle/>
          <a:p>
            <a:pPr marL="0" indent="0">
              <a:buNone/>
            </a:pPr>
            <a:endParaRPr lang="en-GB" sz="6000" dirty="0"/>
          </a:p>
          <a:p>
            <a:pPr marL="0" indent="0">
              <a:buNone/>
            </a:pPr>
            <a:r>
              <a:rPr lang="en-GB" sz="6000" dirty="0"/>
              <a:t>LIVING IN THE WIDER WORLD</a:t>
            </a:r>
          </a:p>
        </p:txBody>
      </p:sp>
    </p:spTree>
    <p:extLst>
      <p:ext uri="{BB962C8B-B14F-4D97-AF65-F5344CB8AC3E}">
        <p14:creationId xmlns:p14="http://schemas.microsoft.com/office/powerpoint/2010/main" val="3342703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BELONGING TO A COMMUNITY</a:t>
            </a:r>
          </a:p>
        </p:txBody>
      </p:sp>
      <p:sp>
        <p:nvSpPr>
          <p:cNvPr id="3" name="Content Placeholder 2"/>
          <p:cNvSpPr>
            <a:spLocks noGrp="1"/>
          </p:cNvSpPr>
          <p:nvPr>
            <p:ph idx="1"/>
          </p:nvPr>
        </p:nvSpPr>
        <p:spPr/>
        <p:txBody>
          <a:bodyPr>
            <a:normAutofit fontScale="70000" lnSpcReduction="20000"/>
          </a:bodyPr>
          <a:lstStyle/>
          <a:p>
            <a:pPr marL="0" indent="0">
              <a:buNone/>
            </a:pPr>
            <a:r>
              <a:rPr lang="en-GB" sz="2400" b="1" dirty="0"/>
              <a:t>Year 1 – What rules are, caring for others’ needs, looking after the environment</a:t>
            </a:r>
          </a:p>
          <a:p>
            <a:pPr marL="0" indent="0">
              <a:buNone/>
            </a:pPr>
            <a:r>
              <a:rPr lang="en-GB" sz="2400" b="1" dirty="0"/>
              <a:t>Year 2 – Belonging to a group, roles and responsibilities, being the same and different in the community</a:t>
            </a:r>
          </a:p>
          <a:p>
            <a:pPr marL="0" indent="0">
              <a:buNone/>
            </a:pPr>
            <a:r>
              <a:rPr lang="en-GB" sz="2400" b="1" dirty="0"/>
              <a:t>Year 3 – The value of rules and laws, rights and freedoms and responsibilities being the same and different in the community</a:t>
            </a:r>
          </a:p>
          <a:p>
            <a:pPr marL="0" indent="0">
              <a:buNone/>
            </a:pPr>
            <a:r>
              <a:rPr lang="en-GB" sz="2400" b="1" dirty="0"/>
              <a:t>Year 4 – What makes a community, shared responsibilities</a:t>
            </a:r>
          </a:p>
          <a:p>
            <a:pPr marL="0" indent="0">
              <a:buNone/>
            </a:pPr>
            <a:r>
              <a:rPr lang="en-GB" sz="2400" b="1" dirty="0"/>
              <a:t>Year 5 – Protecting the environment, compassion towards others</a:t>
            </a:r>
          </a:p>
          <a:p>
            <a:pPr marL="0" indent="0">
              <a:buNone/>
            </a:pPr>
            <a:r>
              <a:rPr lang="en-GB" sz="2400" b="1" dirty="0"/>
              <a:t>Year 6 – Valuing diversity, challenging discrimination and stereotypes.</a:t>
            </a:r>
          </a:p>
        </p:txBody>
      </p:sp>
    </p:spTree>
    <p:extLst>
      <p:ext uri="{BB962C8B-B14F-4D97-AF65-F5344CB8AC3E}">
        <p14:creationId xmlns:p14="http://schemas.microsoft.com/office/powerpoint/2010/main" val="1799239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dirty="0"/>
              <a:t>MEDIA LITERACY AND DIGITAL RESILIENCE</a:t>
            </a:r>
          </a:p>
        </p:txBody>
      </p:sp>
      <p:sp>
        <p:nvSpPr>
          <p:cNvPr id="3" name="Content Placeholder 2"/>
          <p:cNvSpPr>
            <a:spLocks noGrp="1"/>
          </p:cNvSpPr>
          <p:nvPr>
            <p:ph idx="1"/>
          </p:nvPr>
        </p:nvSpPr>
        <p:spPr/>
        <p:txBody>
          <a:bodyPr>
            <a:normAutofit fontScale="85000" lnSpcReduction="20000"/>
          </a:bodyPr>
          <a:lstStyle/>
          <a:p>
            <a:pPr marL="0" indent="0">
              <a:buNone/>
            </a:pPr>
            <a:r>
              <a:rPr lang="en-GB" sz="2400" b="1" dirty="0"/>
              <a:t>Year 1 – Using the internet and digital devices, communicating online</a:t>
            </a:r>
          </a:p>
          <a:p>
            <a:pPr marL="0" indent="0">
              <a:buNone/>
            </a:pPr>
            <a:r>
              <a:rPr lang="en-GB" sz="2400" b="1" dirty="0"/>
              <a:t>Year 2 – The internet in everyday life, online content and information</a:t>
            </a:r>
          </a:p>
          <a:p>
            <a:pPr marL="0" indent="0">
              <a:buNone/>
            </a:pPr>
            <a:r>
              <a:rPr lang="en-GB" sz="2400" b="1" dirty="0"/>
              <a:t>Year 3 – How the internet is used, assessing information online</a:t>
            </a:r>
          </a:p>
          <a:p>
            <a:pPr marL="0" indent="0">
              <a:buNone/>
            </a:pPr>
            <a:r>
              <a:rPr lang="en-GB" sz="2400" b="1" dirty="0"/>
              <a:t>Year 4 – How data is shared and used</a:t>
            </a:r>
          </a:p>
          <a:p>
            <a:pPr marL="0" indent="0">
              <a:buNone/>
            </a:pPr>
            <a:r>
              <a:rPr lang="en-GB" sz="2400" b="1" dirty="0"/>
              <a:t>Year 5 – How information online is targeted, different media types, their role and impact</a:t>
            </a:r>
          </a:p>
          <a:p>
            <a:pPr marL="0" indent="0">
              <a:buNone/>
            </a:pPr>
            <a:r>
              <a:rPr lang="en-GB" sz="2400" b="1" dirty="0"/>
              <a:t>Year 6 – Evaluating media sources, sharing things online</a:t>
            </a:r>
          </a:p>
        </p:txBody>
      </p:sp>
    </p:spTree>
    <p:extLst>
      <p:ext uri="{BB962C8B-B14F-4D97-AF65-F5344CB8AC3E}">
        <p14:creationId xmlns:p14="http://schemas.microsoft.com/office/powerpoint/2010/main" val="3900859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Vibrant, Loving, Proud</a:t>
            </a:r>
          </a:p>
        </p:txBody>
      </p:sp>
      <p:sp>
        <p:nvSpPr>
          <p:cNvPr id="3" name="Content Placeholder 2"/>
          <p:cNvSpPr>
            <a:spLocks noGrp="1"/>
          </p:cNvSpPr>
          <p:nvPr>
            <p:ph idx="1"/>
          </p:nvPr>
        </p:nvSpPr>
        <p:spPr/>
        <p:txBody>
          <a:bodyPr>
            <a:normAutofit fontScale="40000" lnSpcReduction="20000"/>
          </a:bodyPr>
          <a:lstStyle/>
          <a:p>
            <a:pPr marL="0" indent="0">
              <a:buNone/>
            </a:pPr>
            <a:r>
              <a:rPr lang="en-GB" sz="4200" dirty="0"/>
              <a:t>Our School Values are fundamental in everything that we do here at Moorfield.</a:t>
            </a:r>
          </a:p>
          <a:p>
            <a:pPr marL="0" indent="0">
              <a:buNone/>
            </a:pPr>
            <a:endParaRPr lang="en-GB" dirty="0"/>
          </a:p>
          <a:p>
            <a:pPr marL="0" indent="0">
              <a:buNone/>
            </a:pPr>
            <a:r>
              <a:rPr lang="en-GB" dirty="0"/>
              <a:t>			</a:t>
            </a:r>
            <a:r>
              <a:rPr lang="en-GB" sz="6500" dirty="0"/>
              <a:t>PRIDE</a:t>
            </a:r>
          </a:p>
          <a:p>
            <a:pPr marL="0" indent="0">
              <a:buNone/>
            </a:pPr>
            <a:r>
              <a:rPr lang="en-GB" sz="5200" dirty="0"/>
              <a:t>P</a:t>
            </a:r>
            <a:r>
              <a:rPr lang="en-GB" sz="3500" dirty="0"/>
              <a:t>ERSEVERENCE</a:t>
            </a:r>
          </a:p>
          <a:p>
            <a:pPr marL="0" indent="0">
              <a:buNone/>
            </a:pPr>
            <a:r>
              <a:rPr lang="en-GB" sz="5600" dirty="0"/>
              <a:t>R</a:t>
            </a:r>
            <a:r>
              <a:rPr lang="en-GB" sz="3500" dirty="0"/>
              <a:t>ESPECT</a:t>
            </a:r>
          </a:p>
          <a:p>
            <a:pPr marL="0" indent="0">
              <a:buNone/>
            </a:pPr>
            <a:r>
              <a:rPr lang="en-GB" sz="6200" dirty="0"/>
              <a:t>I</a:t>
            </a:r>
            <a:r>
              <a:rPr lang="en-GB" sz="3500" dirty="0"/>
              <a:t>NTEGRITY</a:t>
            </a:r>
          </a:p>
          <a:p>
            <a:pPr marL="0" indent="0">
              <a:buNone/>
            </a:pPr>
            <a:r>
              <a:rPr lang="en-GB" sz="5100" dirty="0"/>
              <a:t>D</a:t>
            </a:r>
            <a:r>
              <a:rPr lang="en-GB" sz="3500" dirty="0"/>
              <a:t>ETERMINATION</a:t>
            </a:r>
          </a:p>
          <a:p>
            <a:pPr marL="0" indent="0">
              <a:buNone/>
            </a:pPr>
            <a:r>
              <a:rPr lang="en-GB" sz="5700" dirty="0"/>
              <a:t>E</a:t>
            </a:r>
            <a:r>
              <a:rPr lang="en-GB" sz="3500" dirty="0"/>
              <a:t>MPATHY</a:t>
            </a:r>
          </a:p>
        </p:txBody>
      </p:sp>
    </p:spTree>
    <p:extLst>
      <p:ext uri="{BB962C8B-B14F-4D97-AF65-F5344CB8AC3E}">
        <p14:creationId xmlns:p14="http://schemas.microsoft.com/office/powerpoint/2010/main" val="3706394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MONEY AND WORK</a:t>
            </a:r>
          </a:p>
        </p:txBody>
      </p:sp>
      <p:sp>
        <p:nvSpPr>
          <p:cNvPr id="3" name="Content Placeholder 2"/>
          <p:cNvSpPr>
            <a:spLocks noGrp="1"/>
          </p:cNvSpPr>
          <p:nvPr>
            <p:ph idx="1"/>
          </p:nvPr>
        </p:nvSpPr>
        <p:spPr/>
        <p:txBody>
          <a:bodyPr>
            <a:normAutofit fontScale="70000" lnSpcReduction="20000"/>
          </a:bodyPr>
          <a:lstStyle/>
          <a:p>
            <a:pPr marL="0" indent="0">
              <a:buNone/>
            </a:pPr>
            <a:r>
              <a:rPr lang="en-GB" sz="2400" b="1" dirty="0"/>
              <a:t>Year 1 – strengths and interests, jobs in the community</a:t>
            </a:r>
          </a:p>
          <a:p>
            <a:pPr marL="0" indent="0">
              <a:buNone/>
            </a:pPr>
            <a:r>
              <a:rPr lang="en-GB" sz="2400" b="1" dirty="0"/>
              <a:t>Year 2 – What money is, needs and wants, looking after money</a:t>
            </a:r>
          </a:p>
          <a:p>
            <a:pPr marL="0" indent="0">
              <a:buNone/>
            </a:pPr>
            <a:r>
              <a:rPr lang="en-GB" sz="2400" b="1" dirty="0"/>
              <a:t>Year 3 – Different jobs and skills, job stereotypes, setting personal goals</a:t>
            </a:r>
          </a:p>
          <a:p>
            <a:pPr marL="0" indent="0">
              <a:buNone/>
            </a:pPr>
            <a:r>
              <a:rPr lang="en-GB" sz="2400" b="1" dirty="0"/>
              <a:t>Year 4 – Making decisions about money, using and keeping money safe</a:t>
            </a:r>
          </a:p>
          <a:p>
            <a:pPr marL="0" indent="0">
              <a:buNone/>
            </a:pPr>
            <a:r>
              <a:rPr lang="en-GB" sz="2400" b="1" dirty="0"/>
              <a:t>Year 5 – Identifying job interests and aspirations, what influences career choices, workplace stereotypes</a:t>
            </a:r>
          </a:p>
          <a:p>
            <a:pPr marL="0" indent="0">
              <a:buNone/>
            </a:pPr>
            <a:r>
              <a:rPr lang="en-GB" sz="2400" b="1" dirty="0"/>
              <a:t>Year 6 – Influences and attitudes to money, money and financial risks.</a:t>
            </a:r>
          </a:p>
        </p:txBody>
      </p:sp>
    </p:spTree>
    <p:extLst>
      <p:ext uri="{BB962C8B-B14F-4D97-AF65-F5344CB8AC3E}">
        <p14:creationId xmlns:p14="http://schemas.microsoft.com/office/powerpoint/2010/main" val="1675444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SUMMER TERM</a:t>
            </a:r>
          </a:p>
        </p:txBody>
      </p:sp>
      <p:sp>
        <p:nvSpPr>
          <p:cNvPr id="3" name="Content Placeholder 2"/>
          <p:cNvSpPr>
            <a:spLocks noGrp="1"/>
          </p:cNvSpPr>
          <p:nvPr>
            <p:ph idx="1"/>
          </p:nvPr>
        </p:nvSpPr>
        <p:spPr/>
        <p:txBody>
          <a:bodyPr>
            <a:normAutofit/>
          </a:bodyPr>
          <a:lstStyle/>
          <a:p>
            <a:pPr marL="0" indent="0">
              <a:buNone/>
            </a:pPr>
            <a:endParaRPr lang="en-GB" sz="6000" dirty="0"/>
          </a:p>
          <a:p>
            <a:pPr marL="0" indent="0">
              <a:buNone/>
            </a:pPr>
            <a:r>
              <a:rPr lang="en-GB" sz="6000" dirty="0"/>
              <a:t>HEALTH AND WELLBEING</a:t>
            </a:r>
          </a:p>
        </p:txBody>
      </p:sp>
    </p:spTree>
    <p:extLst>
      <p:ext uri="{BB962C8B-B14F-4D97-AF65-F5344CB8AC3E}">
        <p14:creationId xmlns:p14="http://schemas.microsoft.com/office/powerpoint/2010/main" val="3043742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dirty="0"/>
              <a:t>PHYSICAL HEALTH AND MENTAL WELLBEING</a:t>
            </a:r>
          </a:p>
        </p:txBody>
      </p:sp>
      <p:sp>
        <p:nvSpPr>
          <p:cNvPr id="3" name="Content Placeholder 2"/>
          <p:cNvSpPr>
            <a:spLocks noGrp="1"/>
          </p:cNvSpPr>
          <p:nvPr>
            <p:ph idx="1"/>
          </p:nvPr>
        </p:nvSpPr>
        <p:spPr/>
        <p:txBody>
          <a:bodyPr>
            <a:normAutofit fontScale="70000" lnSpcReduction="20000"/>
          </a:bodyPr>
          <a:lstStyle/>
          <a:p>
            <a:r>
              <a:rPr lang="en-GB" sz="2200" b="1" dirty="0"/>
              <a:t>Year 1 – Keeping healthy, food and exercise, hygiene routines, sun safety</a:t>
            </a:r>
          </a:p>
          <a:p>
            <a:r>
              <a:rPr lang="en-GB" sz="2200" b="1" dirty="0"/>
              <a:t>Year 2 –Why sleep is important, medicines and keeping healthy, keeping teeth healthy, managing feelings and asking for help</a:t>
            </a:r>
          </a:p>
          <a:p>
            <a:r>
              <a:rPr lang="en-GB" sz="2200" b="1" dirty="0"/>
              <a:t>Year 3 – Health choices and habits, what affects feelings, expressing feelings</a:t>
            </a:r>
          </a:p>
          <a:p>
            <a:r>
              <a:rPr lang="en-GB" sz="2200" b="1" dirty="0"/>
              <a:t>Year 4 – Maintaining a balanced lifestyle, oral hygiene and dental care</a:t>
            </a:r>
          </a:p>
          <a:p>
            <a:r>
              <a:rPr lang="en-GB" sz="2200" b="1" dirty="0"/>
              <a:t>Year 5 – Healthy sleep habits, sun safety, medicines, vaccinations, immunisations and allergies</a:t>
            </a:r>
          </a:p>
          <a:p>
            <a:r>
              <a:rPr lang="en-GB" sz="2200" b="1" dirty="0"/>
              <a:t>Year 6 – What affects mental health and ways to take care of it, managing change, loss and bereavement, managing time online.</a:t>
            </a:r>
          </a:p>
        </p:txBody>
      </p:sp>
    </p:spTree>
    <p:extLst>
      <p:ext uri="{BB962C8B-B14F-4D97-AF65-F5344CB8AC3E}">
        <p14:creationId xmlns:p14="http://schemas.microsoft.com/office/powerpoint/2010/main" val="3580359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GROWING AND CHANGING</a:t>
            </a:r>
          </a:p>
        </p:txBody>
      </p:sp>
      <p:sp>
        <p:nvSpPr>
          <p:cNvPr id="3" name="Content Placeholder 2"/>
          <p:cNvSpPr>
            <a:spLocks noGrp="1"/>
          </p:cNvSpPr>
          <p:nvPr>
            <p:ph idx="1"/>
          </p:nvPr>
        </p:nvSpPr>
        <p:spPr/>
        <p:txBody>
          <a:bodyPr>
            <a:normAutofit fontScale="70000" lnSpcReduction="20000"/>
          </a:bodyPr>
          <a:lstStyle/>
          <a:p>
            <a:pPr marL="0" indent="0">
              <a:buNone/>
            </a:pPr>
            <a:r>
              <a:rPr lang="en-GB" sz="2400" b="1" dirty="0"/>
              <a:t>Year 1 – Recognising what makes them unique and special feelings, managing when things go wrong</a:t>
            </a:r>
          </a:p>
          <a:p>
            <a:pPr marL="0" indent="0">
              <a:buNone/>
            </a:pPr>
            <a:r>
              <a:rPr lang="en-GB" sz="2400" b="1" dirty="0"/>
              <a:t>Year 2 – Growing older, naming body parts, moving class or year</a:t>
            </a:r>
          </a:p>
          <a:p>
            <a:pPr marL="0" indent="0">
              <a:buNone/>
            </a:pPr>
            <a:r>
              <a:rPr lang="en-GB" sz="2400" b="1" dirty="0"/>
              <a:t>Year 3 – Personal strengths and achievements, managing and reframing setbacks</a:t>
            </a:r>
          </a:p>
          <a:p>
            <a:pPr marL="0" indent="0">
              <a:buNone/>
            </a:pPr>
            <a:r>
              <a:rPr lang="en-GB" sz="2400" b="1" dirty="0"/>
              <a:t>Year 4 – Physical and emotional changes in puberty, external genitalia, personal hygiene routines, support with puberty</a:t>
            </a:r>
          </a:p>
          <a:p>
            <a:pPr marL="0" indent="0">
              <a:buNone/>
            </a:pPr>
            <a:r>
              <a:rPr lang="en-GB" sz="2400" b="1" dirty="0"/>
              <a:t>Year 5 – Personal identity, recognising individuality qualities, mental wellbeing</a:t>
            </a:r>
          </a:p>
          <a:p>
            <a:pPr marL="0" indent="0">
              <a:buNone/>
            </a:pPr>
            <a:r>
              <a:rPr lang="en-GB" sz="2400" b="1" dirty="0"/>
              <a:t>Year 6 – Human reproduction and birth, increasing independence, managing transition.</a:t>
            </a:r>
          </a:p>
        </p:txBody>
      </p:sp>
    </p:spTree>
    <p:extLst>
      <p:ext uri="{BB962C8B-B14F-4D97-AF65-F5344CB8AC3E}">
        <p14:creationId xmlns:p14="http://schemas.microsoft.com/office/powerpoint/2010/main" val="2450756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KEEPING SAFE</a:t>
            </a:r>
          </a:p>
        </p:txBody>
      </p:sp>
      <p:sp>
        <p:nvSpPr>
          <p:cNvPr id="3" name="Content Placeholder 2"/>
          <p:cNvSpPr>
            <a:spLocks noGrp="1"/>
          </p:cNvSpPr>
          <p:nvPr>
            <p:ph idx="1"/>
          </p:nvPr>
        </p:nvSpPr>
        <p:spPr/>
        <p:txBody>
          <a:bodyPr>
            <a:normAutofit fontScale="70000" lnSpcReduction="20000"/>
          </a:bodyPr>
          <a:lstStyle/>
          <a:p>
            <a:pPr marL="0" indent="0">
              <a:buNone/>
            </a:pPr>
            <a:r>
              <a:rPr lang="en-GB" sz="2400" b="1" dirty="0"/>
              <a:t>Year 1 – How rules and age restrictions help us, keeping safe online</a:t>
            </a:r>
          </a:p>
          <a:p>
            <a:pPr marL="0" indent="0">
              <a:buNone/>
            </a:pPr>
            <a:r>
              <a:rPr lang="en-GB" sz="2400" b="1" dirty="0"/>
              <a:t>Year 2 – Safety in different environments, risk and safety at home, emergencies</a:t>
            </a:r>
          </a:p>
          <a:p>
            <a:pPr marL="0" indent="0">
              <a:buNone/>
            </a:pPr>
            <a:r>
              <a:rPr lang="en-GB" sz="2400" b="1" dirty="0"/>
              <a:t>Year 3 – Risks and hazards, safety in the local environment and unfamiliar places</a:t>
            </a:r>
          </a:p>
          <a:p>
            <a:pPr marL="0" indent="0">
              <a:buNone/>
            </a:pPr>
            <a:r>
              <a:rPr lang="en-GB" sz="2400" b="1" dirty="0"/>
              <a:t>Year 4 – Medicines and household products, drugs common to everyday life</a:t>
            </a:r>
          </a:p>
          <a:p>
            <a:pPr marL="0" indent="0">
              <a:buNone/>
            </a:pPr>
            <a:r>
              <a:rPr lang="en-GB" sz="2400" b="1" dirty="0"/>
              <a:t>Year 5 – Keeping safe in different situations including responding in emergencies and first aid</a:t>
            </a:r>
          </a:p>
          <a:p>
            <a:pPr marL="0" indent="0">
              <a:buNone/>
            </a:pPr>
            <a:r>
              <a:rPr lang="en-GB" sz="2400" b="1" dirty="0"/>
              <a:t>Year 6 – Keeping personal information safe, regulations and choices, drug use and the law/media.</a:t>
            </a:r>
          </a:p>
        </p:txBody>
      </p:sp>
    </p:spTree>
    <p:extLst>
      <p:ext uri="{BB962C8B-B14F-4D97-AF65-F5344CB8AC3E}">
        <p14:creationId xmlns:p14="http://schemas.microsoft.com/office/powerpoint/2010/main" val="20029824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CHRISTOPHER WINTERS</a:t>
            </a:r>
          </a:p>
        </p:txBody>
      </p:sp>
      <p:sp>
        <p:nvSpPr>
          <p:cNvPr id="3" name="Content Placeholder 2"/>
          <p:cNvSpPr>
            <a:spLocks noGrp="1"/>
          </p:cNvSpPr>
          <p:nvPr>
            <p:ph idx="1"/>
          </p:nvPr>
        </p:nvSpPr>
        <p:spPr/>
        <p:txBody>
          <a:bodyPr>
            <a:normAutofit fontScale="85000" lnSpcReduction="20000"/>
          </a:bodyPr>
          <a:lstStyle/>
          <a:p>
            <a:pPr marL="0" indent="0" algn="ctr">
              <a:buNone/>
            </a:pPr>
            <a:endParaRPr lang="en-GB" sz="6000" dirty="0"/>
          </a:p>
          <a:p>
            <a:pPr marL="0" indent="0" algn="ctr">
              <a:buNone/>
            </a:pPr>
            <a:r>
              <a:rPr lang="en-GB" sz="6000" dirty="0"/>
              <a:t>MOORFIELD PRIMARY SCHOOL RSE LONG TERM OVERVIEW</a:t>
            </a:r>
          </a:p>
        </p:txBody>
      </p:sp>
    </p:spTree>
    <p:extLst>
      <p:ext uri="{BB962C8B-B14F-4D97-AF65-F5344CB8AC3E}">
        <p14:creationId xmlns:p14="http://schemas.microsoft.com/office/powerpoint/2010/main" val="19008908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5474" t="19679" r="15297" b="13085"/>
          <a:stretch/>
        </p:blipFill>
        <p:spPr bwMode="auto">
          <a:xfrm>
            <a:off x="251520" y="44624"/>
            <a:ext cx="8712968" cy="6813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4590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a:t>Year 6 </a:t>
            </a:r>
            <a:br>
              <a:rPr lang="en-GB" sz="3600" dirty="0"/>
            </a:br>
            <a:r>
              <a:rPr lang="en-GB" sz="3600" dirty="0"/>
              <a:t>FAMILIES, CONCEPTION AND PREGNANCY</a:t>
            </a:r>
          </a:p>
        </p:txBody>
      </p:sp>
      <p:sp>
        <p:nvSpPr>
          <p:cNvPr id="3" name="Content Placeholder 2"/>
          <p:cNvSpPr>
            <a:spLocks noGrp="1"/>
          </p:cNvSpPr>
          <p:nvPr>
            <p:ph idx="1"/>
          </p:nvPr>
        </p:nvSpPr>
        <p:spPr/>
        <p:txBody>
          <a:bodyPr/>
          <a:lstStyle/>
          <a:p>
            <a:pPr marL="0" indent="0">
              <a:buNone/>
            </a:pPr>
            <a:r>
              <a:rPr lang="en-GB" b="1" u="sng" dirty="0"/>
              <a:t>Aim: </a:t>
            </a:r>
          </a:p>
          <a:p>
            <a:pPr marL="0" indent="0">
              <a:buNone/>
            </a:pPr>
            <a:r>
              <a:rPr lang="en-GB" dirty="0"/>
              <a:t>-To consider ways people might start a family</a:t>
            </a:r>
          </a:p>
          <a:p>
            <a:pPr marL="0" indent="0">
              <a:buNone/>
            </a:pPr>
            <a:endParaRPr lang="en-GB" dirty="0"/>
          </a:p>
          <a:p>
            <a:pPr marL="0" indent="0">
              <a:buNone/>
            </a:pPr>
            <a:r>
              <a:rPr lang="en-GB" b="1" u="sng" dirty="0"/>
              <a:t>Learning outcomes: </a:t>
            </a:r>
          </a:p>
          <a:p>
            <a:pPr marL="0" indent="0">
              <a:buNone/>
            </a:pPr>
            <a:r>
              <a:rPr lang="en-GB" dirty="0"/>
              <a:t>-Describe the decisions that have to be made before having children.</a:t>
            </a:r>
          </a:p>
          <a:p>
            <a:pPr marL="0" indent="0">
              <a:buNone/>
            </a:pPr>
            <a:r>
              <a:rPr lang="en-GB" dirty="0"/>
              <a:t>-Know some basic facts about conception and pregnancy.</a:t>
            </a:r>
          </a:p>
        </p:txBody>
      </p:sp>
    </p:spTree>
    <p:extLst>
      <p:ext uri="{BB962C8B-B14F-4D97-AF65-F5344CB8AC3E}">
        <p14:creationId xmlns:p14="http://schemas.microsoft.com/office/powerpoint/2010/main" val="3433961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70000" lnSpcReduction="20000"/>
          </a:bodyPr>
          <a:lstStyle/>
          <a:p>
            <a:pPr marL="0" indent="0">
              <a:buNone/>
            </a:pPr>
            <a:endParaRPr lang="en-GB" sz="2400" dirty="0"/>
          </a:p>
          <a:p>
            <a:pPr marL="0" indent="0">
              <a:buNone/>
            </a:pPr>
            <a:endParaRPr lang="en-GB" sz="2400" dirty="0"/>
          </a:p>
          <a:p>
            <a:pPr marL="0" indent="0">
              <a:buNone/>
            </a:pPr>
            <a:endParaRPr lang="en-GB" sz="2400" dirty="0"/>
          </a:p>
          <a:p>
            <a:pPr marL="0" indent="0">
              <a:buNone/>
            </a:pPr>
            <a:endParaRPr lang="en-GB" sz="2400" dirty="0"/>
          </a:p>
          <a:p>
            <a:pPr marL="0" indent="0">
              <a:buNone/>
            </a:pPr>
            <a:endParaRPr lang="en-GB" sz="2400" dirty="0"/>
          </a:p>
          <a:p>
            <a:pPr marL="0" indent="0">
              <a:buNone/>
            </a:pPr>
            <a:r>
              <a:rPr lang="en-GB" sz="3400" dirty="0"/>
              <a:t>COVERAGE:</a:t>
            </a:r>
          </a:p>
          <a:p>
            <a:pPr>
              <a:buFontTx/>
              <a:buChar char="-"/>
            </a:pPr>
            <a:r>
              <a:rPr lang="en-GB" sz="2000" b="1" dirty="0"/>
              <a:t>Children to understand the meaning of the words conception and pregnancy.</a:t>
            </a:r>
          </a:p>
          <a:p>
            <a:pPr>
              <a:buFontTx/>
              <a:buChar char="-"/>
            </a:pPr>
            <a:r>
              <a:rPr lang="en-GB" sz="2000" b="1" dirty="0"/>
              <a:t>Explore a diverse range of couples and create a timeline  of the different stages in a relationship that could lead to starting a family and perhaps having a baby or children.</a:t>
            </a:r>
          </a:p>
          <a:p>
            <a:pPr>
              <a:buFontTx/>
              <a:buChar char="-"/>
            </a:pPr>
            <a:r>
              <a:rPr lang="en-GB" sz="2000" b="1" dirty="0"/>
              <a:t>Discuss the decisions each couple might have to make and the discussions they may have had.</a:t>
            </a:r>
          </a:p>
          <a:p>
            <a:pPr>
              <a:buFontTx/>
              <a:buChar char="-"/>
            </a:pPr>
            <a:r>
              <a:rPr lang="en-GB" sz="2000" b="1" dirty="0"/>
              <a:t>Consider how for some couples marriage is important because it demonstrates formally and legally their commitment to each other.</a:t>
            </a:r>
          </a:p>
          <a:p>
            <a:pPr>
              <a:buFontTx/>
              <a:buChar char="-"/>
            </a:pPr>
            <a:r>
              <a:rPr lang="en-GB" sz="2000" b="1" dirty="0"/>
              <a:t>How does a baby start sequencing activity to understand the conception process.</a:t>
            </a:r>
          </a:p>
          <a:p>
            <a:pPr>
              <a:buFontTx/>
              <a:buChar char="-"/>
            </a:pPr>
            <a:r>
              <a:rPr lang="en-GB" sz="2000" b="1" dirty="0"/>
              <a:t>Ensure pupils understand the word ‘consent’.</a:t>
            </a:r>
          </a:p>
          <a:p>
            <a:pPr>
              <a:buFontTx/>
              <a:buChar char="-"/>
            </a:pPr>
            <a:r>
              <a:rPr lang="en-GB" sz="2000" b="1" dirty="0"/>
              <a:t>Where does the sperm meet the egg.</a:t>
            </a:r>
          </a:p>
          <a:p>
            <a:pPr>
              <a:buFontTx/>
              <a:buChar char="-"/>
            </a:pPr>
            <a:r>
              <a:rPr lang="en-GB" sz="2000" b="1" dirty="0"/>
              <a:t>What is the scientific word for when the sperm gets into the egg.</a:t>
            </a:r>
          </a:p>
          <a:p>
            <a:pPr>
              <a:buFontTx/>
              <a:buChar char="-"/>
            </a:pPr>
            <a:r>
              <a:rPr lang="en-GB" sz="2000" b="1" dirty="0"/>
              <a:t>What happens to the fertilised egg as it travels down towards the womb.</a:t>
            </a:r>
            <a:endParaRPr lang="en-GB" b="1" dirty="0"/>
          </a:p>
          <a:p>
            <a:pPr>
              <a:buFontTx/>
              <a:buChar char="-"/>
            </a:pPr>
            <a:endParaRPr lang="en-GB" dirty="0"/>
          </a:p>
        </p:txBody>
      </p:sp>
    </p:spTree>
    <p:extLst>
      <p:ext uri="{BB962C8B-B14F-4D97-AF65-F5344CB8AC3E}">
        <p14:creationId xmlns:p14="http://schemas.microsoft.com/office/powerpoint/2010/main" val="23051146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INVOLVING PARENTS</a:t>
            </a:r>
          </a:p>
        </p:txBody>
      </p:sp>
      <p:sp>
        <p:nvSpPr>
          <p:cNvPr id="3" name="Content Placeholder 2"/>
          <p:cNvSpPr>
            <a:spLocks noGrp="1"/>
          </p:cNvSpPr>
          <p:nvPr>
            <p:ph idx="1"/>
          </p:nvPr>
        </p:nvSpPr>
        <p:spPr/>
        <p:txBody>
          <a:bodyPr/>
          <a:lstStyle/>
          <a:p>
            <a:pPr algn="ctr"/>
            <a:endParaRPr lang="en-GB" dirty="0"/>
          </a:p>
          <a:p>
            <a:pPr algn="ctr"/>
            <a:r>
              <a:rPr lang="en-GB" dirty="0"/>
              <a:t>First educators</a:t>
            </a:r>
          </a:p>
          <a:p>
            <a:pPr algn="ctr"/>
            <a:r>
              <a:rPr lang="en-GB" dirty="0"/>
              <a:t>Questionnaires</a:t>
            </a:r>
          </a:p>
          <a:p>
            <a:pPr algn="ctr"/>
            <a:r>
              <a:rPr lang="en-GB" dirty="0"/>
              <a:t>Website</a:t>
            </a:r>
          </a:p>
          <a:p>
            <a:pPr algn="ctr"/>
            <a:r>
              <a:rPr lang="en-GB" dirty="0"/>
              <a:t>Meetings</a:t>
            </a:r>
          </a:p>
          <a:p>
            <a:pPr algn="ctr"/>
            <a:r>
              <a:rPr lang="en-GB" dirty="0"/>
              <a:t>Whole school display</a:t>
            </a:r>
          </a:p>
          <a:p>
            <a:pPr algn="ctr"/>
            <a:r>
              <a:rPr lang="en-GB" dirty="0"/>
              <a:t>Feedback</a:t>
            </a:r>
          </a:p>
        </p:txBody>
      </p:sp>
    </p:spTree>
    <p:extLst>
      <p:ext uri="{BB962C8B-B14F-4D97-AF65-F5344CB8AC3E}">
        <p14:creationId xmlns:p14="http://schemas.microsoft.com/office/powerpoint/2010/main" val="470904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DEFINITION</a:t>
            </a:r>
          </a:p>
        </p:txBody>
      </p:sp>
      <p:sp>
        <p:nvSpPr>
          <p:cNvPr id="3" name="Content Placeholder 2"/>
          <p:cNvSpPr>
            <a:spLocks noGrp="1"/>
          </p:cNvSpPr>
          <p:nvPr>
            <p:ph idx="1"/>
          </p:nvPr>
        </p:nvSpPr>
        <p:spPr/>
        <p:txBody>
          <a:bodyPr/>
          <a:lstStyle/>
          <a:p>
            <a:pPr marL="0" indent="0">
              <a:buNone/>
            </a:pPr>
            <a:r>
              <a:rPr lang="en-GB" sz="2400" dirty="0"/>
              <a:t>Relationships, Sex and Health Education is about the </a:t>
            </a:r>
            <a:r>
              <a:rPr lang="en-GB" sz="2400" b="1" dirty="0"/>
              <a:t>emotional, social and cultural development of pupils,</a:t>
            </a:r>
            <a:r>
              <a:rPr lang="en-GB" sz="2400" dirty="0"/>
              <a:t> and involves learning about </a:t>
            </a:r>
            <a:r>
              <a:rPr lang="en-GB" sz="2400" b="1" dirty="0"/>
              <a:t>personal relationships, sexual health, sexuality, healthy lifestyles, diversity and personal identity.</a:t>
            </a:r>
          </a:p>
        </p:txBody>
      </p:sp>
    </p:spTree>
    <p:extLst>
      <p:ext uri="{BB962C8B-B14F-4D97-AF65-F5344CB8AC3E}">
        <p14:creationId xmlns:p14="http://schemas.microsoft.com/office/powerpoint/2010/main" val="14302243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GB" sz="8800" dirty="0"/>
              <a:t>THANK</a:t>
            </a:r>
          </a:p>
          <a:p>
            <a:pPr marL="0" indent="0" algn="ctr">
              <a:buNone/>
            </a:pPr>
            <a:r>
              <a:rPr lang="en-GB" sz="8800" dirty="0"/>
              <a:t>YOU</a:t>
            </a:r>
          </a:p>
        </p:txBody>
      </p:sp>
    </p:spTree>
    <p:extLst>
      <p:ext uri="{BB962C8B-B14F-4D97-AF65-F5344CB8AC3E}">
        <p14:creationId xmlns:p14="http://schemas.microsoft.com/office/powerpoint/2010/main" val="410485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RSE at Moorfield</a:t>
            </a:r>
          </a:p>
        </p:txBody>
      </p:sp>
      <p:sp>
        <p:nvSpPr>
          <p:cNvPr id="3" name="Content Placeholder 2"/>
          <p:cNvSpPr>
            <a:spLocks noGrp="1"/>
          </p:cNvSpPr>
          <p:nvPr>
            <p:ph idx="1"/>
          </p:nvPr>
        </p:nvSpPr>
        <p:spPr/>
        <p:txBody>
          <a:bodyPr>
            <a:normAutofit/>
          </a:bodyPr>
          <a:lstStyle/>
          <a:p>
            <a:pPr marL="0" indent="0">
              <a:buNone/>
            </a:pPr>
            <a:r>
              <a:rPr lang="en-GB" sz="2000" dirty="0"/>
              <a:t>From 2020, guidance from the department of education for Relationships Education, Relationships and Sex Education (RSE) and Health Education became </a:t>
            </a:r>
            <a:r>
              <a:rPr lang="en-GB" sz="2000" b="1" dirty="0"/>
              <a:t>mandatory for all schools.</a:t>
            </a:r>
          </a:p>
          <a:p>
            <a:pPr marL="0" indent="0">
              <a:buNone/>
            </a:pPr>
            <a:endParaRPr lang="en-GB" sz="2000" b="1" dirty="0"/>
          </a:p>
          <a:p>
            <a:pPr marL="0" indent="0">
              <a:buNone/>
            </a:pPr>
            <a:r>
              <a:rPr lang="en-GB" sz="2000" dirty="0"/>
              <a:t>Our child-centred approach to RSE at Moorfield offers opportunities to teach DFE guidance on Relationships Education and Relationships and Sex Education in </a:t>
            </a:r>
            <a:r>
              <a:rPr lang="en-GB" sz="2000" b="1" dirty="0"/>
              <a:t>age-appropriate ways.</a:t>
            </a:r>
          </a:p>
        </p:txBody>
      </p:sp>
    </p:spTree>
    <p:extLst>
      <p:ext uri="{BB962C8B-B14F-4D97-AF65-F5344CB8AC3E}">
        <p14:creationId xmlns:p14="http://schemas.microsoft.com/office/powerpoint/2010/main" val="2386847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p>
        </p:txBody>
      </p:sp>
      <p:sp>
        <p:nvSpPr>
          <p:cNvPr id="3" name="Content Placeholder 2"/>
          <p:cNvSpPr>
            <a:spLocks noGrp="1"/>
          </p:cNvSpPr>
          <p:nvPr>
            <p:ph idx="1"/>
          </p:nvPr>
        </p:nvSpPr>
        <p:spPr>
          <a:xfrm>
            <a:off x="539552" y="2276872"/>
            <a:ext cx="8280920" cy="4320480"/>
          </a:xfrm>
        </p:spPr>
        <p:txBody>
          <a:bodyPr>
            <a:normAutofit fontScale="77500" lnSpcReduction="20000"/>
          </a:bodyPr>
          <a:lstStyle/>
          <a:p>
            <a:r>
              <a:rPr lang="en-GB" sz="2600" b="1" dirty="0"/>
              <a:t>Most of PSHE Education became compulsory for all schools in September 2020. This covers Relationships Education at Key stages 1 and 2, Relationships and sex education (RSE) at Key stages 3 and 4 and Health Education from Key stage 1 to 4.</a:t>
            </a:r>
          </a:p>
          <a:p>
            <a:endParaRPr lang="en-GB" sz="2600" b="1" dirty="0"/>
          </a:p>
          <a:p>
            <a:r>
              <a:rPr lang="en-GB" sz="2600" b="1" dirty="0"/>
              <a:t>The pandemic delayed full implementation but from September 2021 schools must cover everything outlined in statutory ‘RSHE’ guidance. This is a great opportunity to make sure all children and young people benefit.</a:t>
            </a:r>
          </a:p>
          <a:p>
            <a:endParaRPr lang="en-GB" sz="2600" b="1" dirty="0"/>
          </a:p>
          <a:p>
            <a:r>
              <a:rPr lang="en-GB" sz="2600" b="1" dirty="0"/>
              <a:t>The Department of Education statutory guidance for Health Education, Relationships Education and RSE outlines what schools must cover.</a:t>
            </a:r>
          </a:p>
          <a:p>
            <a:pPr marL="0" indent="0">
              <a:buNone/>
            </a:pPr>
            <a:endParaRPr lang="en-GB" dirty="0"/>
          </a:p>
          <a:p>
            <a:endParaRPr lang="en-GB" dirty="0"/>
          </a:p>
        </p:txBody>
      </p:sp>
    </p:spTree>
    <p:extLst>
      <p:ext uri="{BB962C8B-B14F-4D97-AF65-F5344CB8AC3E}">
        <p14:creationId xmlns:p14="http://schemas.microsoft.com/office/powerpoint/2010/main" val="2389548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85000" lnSpcReduction="20000"/>
          </a:bodyPr>
          <a:lstStyle/>
          <a:p>
            <a:endParaRPr lang="en-GB" sz="2400" dirty="0"/>
          </a:p>
          <a:p>
            <a:endParaRPr lang="en-GB" sz="2400" dirty="0"/>
          </a:p>
          <a:p>
            <a:endParaRPr lang="en-GB" sz="2400" dirty="0"/>
          </a:p>
          <a:p>
            <a:endParaRPr lang="en-GB" sz="2400" dirty="0"/>
          </a:p>
          <a:p>
            <a:endParaRPr lang="en-GB" sz="2400" dirty="0"/>
          </a:p>
          <a:p>
            <a:r>
              <a:rPr lang="en-GB" sz="2400" dirty="0"/>
              <a:t>This covers broad areas of particular relevance and concern to children and young people today. It should ensure that every child is guaranteed a PSHE education that covers mental health and wellbeing, physical health (including healthy lifestyles and first aid) and learning about safe, healthy relationships, including understanding consent and negotiating life online.</a:t>
            </a:r>
          </a:p>
          <a:p>
            <a:r>
              <a:rPr lang="en-GB" sz="2400" dirty="0"/>
              <a:t>The statutory requirements do not extend to </a:t>
            </a:r>
            <a:r>
              <a:rPr lang="en-GB" sz="2400" b="1" dirty="0"/>
              <a:t>sex education </a:t>
            </a:r>
            <a:r>
              <a:rPr lang="en-GB" sz="2400" dirty="0"/>
              <a:t>at KS1 and 2 (beyond the biological /reproductive aspects schools are already required to cover in science).</a:t>
            </a:r>
          </a:p>
          <a:p>
            <a:r>
              <a:rPr lang="en-GB" sz="2400" dirty="0"/>
              <a:t>However, the Department for Education ‘continues to </a:t>
            </a:r>
            <a:r>
              <a:rPr lang="en-GB" sz="2400" b="1" dirty="0"/>
              <a:t>recommend that all primary schools should have a sex education programme tailored to the age and the physical and emotional maturity of the pupils.’</a:t>
            </a:r>
          </a:p>
          <a:p>
            <a:endParaRPr lang="en-GB" sz="2400" dirty="0"/>
          </a:p>
        </p:txBody>
      </p:sp>
    </p:spTree>
    <p:extLst>
      <p:ext uri="{BB962C8B-B14F-4D97-AF65-F5344CB8AC3E}">
        <p14:creationId xmlns:p14="http://schemas.microsoft.com/office/powerpoint/2010/main" val="1941327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Right to Withdraw</a:t>
            </a:r>
          </a:p>
        </p:txBody>
      </p:sp>
      <p:sp>
        <p:nvSpPr>
          <p:cNvPr id="5" name="Content Placeholder 4"/>
          <p:cNvSpPr>
            <a:spLocks noGrp="1"/>
          </p:cNvSpPr>
          <p:nvPr>
            <p:ph idx="1"/>
          </p:nvPr>
        </p:nvSpPr>
        <p:spPr/>
        <p:txBody>
          <a:bodyPr/>
          <a:lstStyle/>
          <a:p>
            <a:r>
              <a:rPr lang="en-GB" sz="2400" b="1" dirty="0"/>
              <a:t>Parents have the right to withdraw their children from the non-statutory component of sex education in Year 6. This is where sexual intercourse is taught discretely as part of the physical aspect within our ‘Growing and Changing</a:t>
            </a:r>
            <a:r>
              <a:rPr lang="en-GB" b="1" dirty="0"/>
              <a:t>’.</a:t>
            </a:r>
          </a:p>
        </p:txBody>
      </p:sp>
    </p:spTree>
    <p:extLst>
      <p:ext uri="{BB962C8B-B14F-4D97-AF65-F5344CB8AC3E}">
        <p14:creationId xmlns:p14="http://schemas.microsoft.com/office/powerpoint/2010/main" val="4097969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INTENT</a:t>
            </a:r>
          </a:p>
        </p:txBody>
      </p:sp>
      <p:sp>
        <p:nvSpPr>
          <p:cNvPr id="3" name="Content Placeholder 2"/>
          <p:cNvSpPr>
            <a:spLocks noGrp="1"/>
          </p:cNvSpPr>
          <p:nvPr>
            <p:ph idx="1"/>
          </p:nvPr>
        </p:nvSpPr>
        <p:spPr>
          <a:xfrm>
            <a:off x="864382" y="2204864"/>
            <a:ext cx="7812074" cy="4464496"/>
          </a:xfrm>
        </p:spPr>
        <p:txBody>
          <a:bodyPr>
            <a:normAutofit fontScale="55000" lnSpcReduction="20000"/>
          </a:bodyPr>
          <a:lstStyle/>
          <a:p>
            <a:endParaRPr lang="en-GB" dirty="0"/>
          </a:p>
          <a:p>
            <a:r>
              <a:rPr lang="en-GB" sz="2900" b="1" dirty="0"/>
              <a:t>Moorfield Primary School aims to provide a suitable programme that follows the statutory need to include RSHE into their curriculum  from September 2020. It is our intent to provide all children with a broad and balanced curriculum which enables our children  to become successful learners, healthy, confident independent persons and active responsible members of society . The school’s aspirations for our children to develop as courteous, generous, tolerant, well-rounded and well-educated  citizens, who can contribute to a fairer society now and in the future are at the centre of everything we do. We strive to do this by helping them through their physical, emotional and moral development and helping them to understand themselves, respect others and form and sustain healthy relationships.</a:t>
            </a:r>
          </a:p>
          <a:p>
            <a:pPr marL="0" indent="0">
              <a:buNone/>
            </a:pPr>
            <a:endParaRPr lang="en-GB" sz="2900" b="1" dirty="0"/>
          </a:p>
          <a:p>
            <a:r>
              <a:rPr lang="en-GB" sz="2900" b="1" dirty="0"/>
              <a:t>This will be implemented  by creating a programme of study that is appropriate  for our school and all our children . The three main core themes of our PSHE programme of study focus on Relationships, Living in the wider world and Health and well-being and prepare them for the opportunities, responsibilities and experiences of life growing up in today’s world.</a:t>
            </a:r>
          </a:p>
        </p:txBody>
      </p:sp>
    </p:spTree>
    <p:extLst>
      <p:ext uri="{BB962C8B-B14F-4D97-AF65-F5344CB8AC3E}">
        <p14:creationId xmlns:p14="http://schemas.microsoft.com/office/powerpoint/2010/main" val="1050638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IMPLEMENTATION</a:t>
            </a:r>
          </a:p>
        </p:txBody>
      </p:sp>
      <p:sp>
        <p:nvSpPr>
          <p:cNvPr id="3" name="Content Placeholder 2"/>
          <p:cNvSpPr>
            <a:spLocks noGrp="1"/>
          </p:cNvSpPr>
          <p:nvPr>
            <p:ph idx="1"/>
          </p:nvPr>
        </p:nvSpPr>
        <p:spPr>
          <a:xfrm>
            <a:off x="864382" y="2276872"/>
            <a:ext cx="7884082" cy="4320480"/>
          </a:xfrm>
        </p:spPr>
        <p:txBody>
          <a:bodyPr>
            <a:normAutofit fontScale="85000" lnSpcReduction="10000"/>
          </a:bodyPr>
          <a:lstStyle/>
          <a:p>
            <a:pPr marL="0" indent="0">
              <a:buNone/>
            </a:pPr>
            <a:endParaRPr lang="en-GB" dirty="0"/>
          </a:p>
          <a:p>
            <a:pPr fontAlgn="base"/>
            <a:r>
              <a:rPr lang="en-GB" b="1" dirty="0"/>
              <a:t>At Moorfield, PSHE education is delivered within a whole school approach which includes: discrete lessons, whole school assembly delivery, teaching PSHE through and in other subjects, PSHE activities and school events, pastoral care and guidance, outside visits/ </a:t>
            </a:r>
            <a:r>
              <a:rPr lang="en-GB" b="1" dirty="0" err="1"/>
              <a:t>residentials</a:t>
            </a:r>
            <a:r>
              <a:rPr lang="en-GB" b="1" dirty="0"/>
              <a:t> and through outside agencies/visitors, who support with other learning opportunities across the curriculum. We follow ‘The PSHE Association’ scheme of work to teach our discrete lessons, as well as bespoke therapeutic drama sessions. The programme is aligned with the National Curriculum (Citizenship, PSHE Education), covering EYFS, key stage 1 and key stage 2. Our teachers provide learning opportunities matched to the individual needs of all children including those with special educational needs and disabilities. PSHE is taught inclusively to all children regardless of their race, religion and gender, whilst at the same time addressing the need for equal opportunity.</a:t>
            </a:r>
          </a:p>
          <a:p>
            <a:pPr fontAlgn="base"/>
            <a:r>
              <a:rPr lang="en-GB" b="1" dirty="0"/>
              <a:t>The PSHE curriculum is in line with the single equality duty policy. Staff will ensure that no judgement will be passed on the lifestyles and choices made by others. If a safeguarding issue is raised, staff are required to follow the correct safeguarding procedure and safeguarding policy.</a:t>
            </a:r>
          </a:p>
          <a:p>
            <a:endParaRPr lang="en-GB" dirty="0"/>
          </a:p>
        </p:txBody>
      </p:sp>
    </p:spTree>
    <p:extLst>
      <p:ext uri="{BB962C8B-B14F-4D97-AF65-F5344CB8AC3E}">
        <p14:creationId xmlns:p14="http://schemas.microsoft.com/office/powerpoint/2010/main" val="30404439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518</TotalTime>
  <Words>2154</Words>
  <Application>Microsoft Office PowerPoint</Application>
  <PresentationFormat>On-screen Show (4:3)</PresentationFormat>
  <Paragraphs>161</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Century Gothic</vt:lpstr>
      <vt:lpstr>Wingdings 3</vt:lpstr>
      <vt:lpstr>Ion Boardroom</vt:lpstr>
      <vt:lpstr>Relationships, Health and Sex Education in</vt:lpstr>
      <vt:lpstr>Vibrant, Loving, Proud</vt:lpstr>
      <vt:lpstr>DEFINITION</vt:lpstr>
      <vt:lpstr>RSE at Moorfield</vt:lpstr>
      <vt:lpstr>Overview</vt:lpstr>
      <vt:lpstr>PowerPoint Presentation</vt:lpstr>
      <vt:lpstr>Right to Withdraw</vt:lpstr>
      <vt:lpstr>INTENT</vt:lpstr>
      <vt:lpstr>IMPLEMENTATION</vt:lpstr>
      <vt:lpstr>IMPACT What our children achieve</vt:lpstr>
      <vt:lpstr>THE PURPOSE</vt:lpstr>
      <vt:lpstr>PowerPoint Presentation</vt:lpstr>
      <vt:lpstr>AUTUMN TERM</vt:lpstr>
      <vt:lpstr>FAMILIES AND FRIENDSHIPS</vt:lpstr>
      <vt:lpstr>SAFE RELATIONSHIPS</vt:lpstr>
      <vt:lpstr>RESPECTING OURSELVES AND OTHERS</vt:lpstr>
      <vt:lpstr>SPRING TERM</vt:lpstr>
      <vt:lpstr>BELONGING TO A COMMUNITY</vt:lpstr>
      <vt:lpstr>MEDIA LITERACY AND DIGITAL RESILIENCE</vt:lpstr>
      <vt:lpstr>MONEY AND WORK</vt:lpstr>
      <vt:lpstr>SUMMER TERM</vt:lpstr>
      <vt:lpstr>PHYSICAL HEALTH AND MENTAL WELLBEING</vt:lpstr>
      <vt:lpstr>GROWING AND CHANGING</vt:lpstr>
      <vt:lpstr>KEEPING SAFE</vt:lpstr>
      <vt:lpstr>CHRISTOPHER WINTERS</vt:lpstr>
      <vt:lpstr>PowerPoint Presentation</vt:lpstr>
      <vt:lpstr>Year 6  FAMILIES, CONCEPTION AND PREGNANCY</vt:lpstr>
      <vt:lpstr>PowerPoint Presentation</vt:lpstr>
      <vt:lpstr>INVOLVING PARENTS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Relationships, Health and Sex Education</dc:title>
  <dc:creator>user</dc:creator>
  <cp:lastModifiedBy>Moorfield - Sec</cp:lastModifiedBy>
  <cp:revision>38</cp:revision>
  <dcterms:created xsi:type="dcterms:W3CDTF">2024-06-13T12:39:54Z</dcterms:created>
  <dcterms:modified xsi:type="dcterms:W3CDTF">2024-07-23T08:53:55Z</dcterms:modified>
</cp:coreProperties>
</file>